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345" r:id="rId3"/>
    <p:sldId id="261" r:id="rId4"/>
    <p:sldId id="350" r:id="rId5"/>
    <p:sldId id="352" r:id="rId6"/>
    <p:sldId id="351" r:id="rId7"/>
    <p:sldId id="34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 and motivation" id="{E5E6E569-913B-8A48-A152-ACEBAADFE355}">
          <p14:sldIdLst>
            <p14:sldId id="256"/>
            <p14:sldId id="345"/>
            <p14:sldId id="261"/>
            <p14:sldId id="350"/>
            <p14:sldId id="352"/>
            <p14:sldId id="351"/>
            <p14:sldId id="34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8"/>
    <p:restoredTop sz="80352"/>
  </p:normalViewPr>
  <p:slideViewPr>
    <p:cSldViewPr snapToGrid="0" snapToObjects="1">
      <p:cViewPr varScale="1">
        <p:scale>
          <a:sx n="102" d="100"/>
          <a:sy n="102" d="100"/>
        </p:scale>
        <p:origin x="31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604A2C-9BD2-644C-9221-86D39BC7B860}" type="datetimeFigureOut">
              <a:rPr lang="en-US" smtClean="0"/>
              <a:t>4/23/18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60BB89-9F30-C044-B273-4FCFBC85B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608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Modify the title</a:t>
            </a:r>
          </a:p>
          <a:p>
            <a:endParaRPr lang="en-US" dirty="0"/>
          </a:p>
          <a:p>
            <a:r>
              <a:rPr lang="en-US" dirty="0"/>
              <a:t>Change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60BB89-9F30-C044-B273-4FCFBC85B29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3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Decomposition</a:t>
            </a:r>
            <a:r>
              <a:rPr lang="en-US" baseline="0" dirty="0"/>
              <a:t> of microfluidic devices into components and connections</a:t>
            </a:r>
          </a:p>
          <a:p>
            <a:endParaRPr lang="en-US" baseline="0" dirty="0"/>
          </a:p>
          <a:p>
            <a:r>
              <a:rPr lang="en-US" baseline="0" dirty="0"/>
              <a:t>Example devices from EC500 class -&gt; this basically forms our placement algorithm problem construction</a:t>
            </a:r>
          </a:p>
          <a:p>
            <a:endParaRPr lang="en-US" baseline="0" dirty="0"/>
          </a:p>
          <a:p>
            <a:r>
              <a:rPr lang="en-US" baseline="0" dirty="0"/>
              <a:t>Talk:</a:t>
            </a:r>
          </a:p>
          <a:p>
            <a:endParaRPr lang="en-US" baseline="0" dirty="0"/>
          </a:p>
          <a:p>
            <a:r>
              <a:rPr lang="en-US" baseline="0" dirty="0"/>
              <a:t>If we take each one of the layers into consideration, we can decompose the geometries into components -  where the fluidic operation takes place and channels that connect these components as the connections that are required for forming the graph that is used for the planar embedding.</a:t>
            </a:r>
          </a:p>
          <a:p>
            <a:endParaRPr lang="en-US" baseline="0" dirty="0"/>
          </a:p>
          <a:p>
            <a:r>
              <a:rPr lang="en-US" baseline="0" dirty="0"/>
              <a:t>Modify this slide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60BB89-9F30-C044-B273-4FCFBC85B2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958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</a:t>
            </a:r>
            <a:r>
              <a:rPr lang="en-US" baseline="0" dirty="0"/>
              <a:t> a simplified overview of what a microfluidic chip is</a:t>
            </a:r>
          </a:p>
          <a:p>
            <a:endParaRPr lang="en-US" baseline="0" dirty="0"/>
          </a:p>
          <a:p>
            <a:r>
              <a:rPr lang="en-US" baseline="0" dirty="0"/>
              <a:t>Take out the animation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60BB89-9F30-C044-B273-4FCFBC85B29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781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77534-BF26-514E-9D20-B0F953975D6E}" type="datetime1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239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8AA4F-3EE8-B04B-A3C1-8000A1A848E0}" type="datetime1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8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B9372-723C-E240-9427-7B35D466881B}" type="datetime1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21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4CF90-966E-6C4C-962B-FC3E8D908657}" type="datetime1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961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497A3-F3B0-104F-9F53-FA316BAF843A}" type="datetime1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02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725EA-01FE-0D44-9E4B-203820408B99}" type="datetime1">
              <a:rPr lang="en-US" smtClean="0"/>
              <a:t>4/23/18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7199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D11C9-85A3-8041-A3FC-0F9424F649D2}" type="datetime1">
              <a:rPr lang="en-US" smtClean="0"/>
              <a:t>4/23/18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04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25B14-1951-9043-997E-88928B7035FA}" type="datetime1">
              <a:rPr lang="en-US" smtClean="0"/>
              <a:t>4/23/18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571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65AD4-2BE6-BA47-8168-D40EC1C7FCE3}" type="datetime1">
              <a:rPr lang="en-US" smtClean="0"/>
              <a:t>4/23/18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8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34595-6B74-5B48-873B-60F8A7580319}" type="datetime1">
              <a:rPr lang="en-US" smtClean="0"/>
              <a:t>4/23/18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13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8ED65-907E-E442-906D-96389A547099}" type="datetime1">
              <a:rPr lang="en-US" smtClean="0"/>
              <a:t>4/23/18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82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091A9-E3EF-6948-BC32-0A5D794A12AE}" type="datetime1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0BCB8-2FC3-AE46-80E3-670C8A649403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68813" cy="3651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0"/>
            <a:ext cx="838200" cy="376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02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unabrain/incremental-fluid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76480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Simulating Fluid Flow in Microfluidic Components</a:t>
            </a:r>
            <a:r>
              <a:rPr lang="en-US" sz="4800" dirty="0"/>
              <a:t> 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426497"/>
            <a:ext cx="9144000" cy="1655762"/>
          </a:xfrm>
        </p:spPr>
        <p:txBody>
          <a:bodyPr/>
          <a:lstStyle/>
          <a:p>
            <a:r>
              <a:rPr lang="en-US" dirty="0"/>
              <a:t>Joshua Klein and Radhakrishna Sanka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525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on a Chip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2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26510" y="6016456"/>
            <a:ext cx="657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Chip to test cancer drugs in high-throughput settings - </a:t>
            </a:r>
            <a:r>
              <a:rPr lang="en-US" i="1" dirty="0"/>
              <a:t>An et. al.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2EF984-8F5D-A845-87A3-2EF481D12917}"/>
              </a:ext>
            </a:extLst>
          </p:cNvPr>
          <p:cNvSpPr txBox="1"/>
          <p:nvPr/>
        </p:nvSpPr>
        <p:spPr>
          <a:xfrm>
            <a:off x="8140874" y="1603872"/>
            <a:ext cx="368265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Motivation:</a:t>
            </a:r>
          </a:p>
          <a:p>
            <a:endParaRPr lang="en-US" dirty="0"/>
          </a:p>
          <a:p>
            <a:r>
              <a:rPr lang="en-US" dirty="0"/>
              <a:t>Miniaturize and automate complex experiments to achieve very high experimental throughputs.</a:t>
            </a:r>
          </a:p>
          <a:p>
            <a:endParaRPr lang="en-US" dirty="0"/>
          </a:p>
          <a:p>
            <a:r>
              <a:rPr lang="en-US" b="1" dirty="0"/>
              <a:t>Problem:</a:t>
            </a:r>
          </a:p>
          <a:p>
            <a:endParaRPr lang="en-US" b="1" dirty="0"/>
          </a:p>
          <a:p>
            <a:r>
              <a:rPr lang="en-US" dirty="0"/>
              <a:t>Multiphysics simulations have huge time/manhour costs for complex fluidic.</a:t>
            </a:r>
          </a:p>
          <a:p>
            <a:endParaRPr lang="en-US" dirty="0"/>
          </a:p>
          <a:p>
            <a:r>
              <a:rPr lang="en-US" b="1" dirty="0"/>
              <a:t>Solution:</a:t>
            </a:r>
          </a:p>
          <a:p>
            <a:endParaRPr lang="en-US" b="1" dirty="0"/>
          </a:p>
          <a:p>
            <a:r>
              <a:rPr lang="en-US" dirty="0"/>
              <a:t>Build solvers to simulate individual </a:t>
            </a:r>
            <a:r>
              <a:rPr lang="en-US" i="1" u="sng" dirty="0"/>
              <a:t>microfluidic components</a:t>
            </a:r>
            <a:r>
              <a:rPr lang="en-US" dirty="0"/>
              <a:t>.</a:t>
            </a:r>
          </a:p>
          <a:p>
            <a:r>
              <a:rPr lang="en-US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432126-FAC8-634E-9BE1-57F01CB0A7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676" y="1603872"/>
            <a:ext cx="6465271" cy="427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290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3</a:t>
            </a:fld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38200" y="581698"/>
            <a:ext cx="10515600" cy="100657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a Microfluidic Component ?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51" t="56784"/>
          <a:stretch/>
        </p:blipFill>
        <p:spPr>
          <a:xfrm>
            <a:off x="3662995" y="3635850"/>
            <a:ext cx="3969466" cy="1401236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4125602" y="3890440"/>
            <a:ext cx="2789814" cy="857756"/>
            <a:chOff x="4125602" y="3890440"/>
            <a:chExt cx="2789814" cy="857756"/>
          </a:xfrm>
        </p:grpSpPr>
        <p:sp>
          <p:nvSpPr>
            <p:cNvPr id="5" name="Rectangle 4"/>
            <p:cNvSpPr/>
            <p:nvPr/>
          </p:nvSpPr>
          <p:spPr>
            <a:xfrm>
              <a:off x="5146535" y="3890440"/>
              <a:ext cx="833479" cy="857756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4426343" y="4133201"/>
              <a:ext cx="531042" cy="331774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700206" y="4037439"/>
              <a:ext cx="215210" cy="19742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561294" y="4367863"/>
              <a:ext cx="215210" cy="19742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125602" y="4204194"/>
              <a:ext cx="215210" cy="19742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4233207" y="2575064"/>
            <a:ext cx="2574605" cy="1732155"/>
            <a:chOff x="4233207" y="2575064"/>
            <a:chExt cx="2574605" cy="1732155"/>
          </a:xfrm>
        </p:grpSpPr>
        <p:cxnSp>
          <p:nvCxnSpPr>
            <p:cNvPr id="35" name="Straight Arrow Connector 34"/>
            <p:cNvCxnSpPr/>
            <p:nvPr/>
          </p:nvCxnSpPr>
          <p:spPr>
            <a:xfrm flipH="1">
              <a:off x="4233207" y="3104885"/>
              <a:ext cx="913329" cy="1028316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H="1">
              <a:off x="4684420" y="3104885"/>
              <a:ext cx="663537" cy="933522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H="1">
              <a:off x="5562837" y="3104885"/>
              <a:ext cx="219" cy="750383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5995791" y="3104885"/>
              <a:ext cx="630779" cy="1202334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6386363" y="3115870"/>
              <a:ext cx="421449" cy="84411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4639754" y="2575064"/>
              <a:ext cx="20497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Components</a:t>
              </a:r>
            </a:p>
          </p:txBody>
        </p:sp>
      </p:grpSp>
      <p:pic>
        <p:nvPicPr>
          <p:cNvPr id="32" name="Picture 2" descr="oncentration gradient generator &#10;Reservoir 1 &#10;Seeding outlet &#10;Micro">
            <a:extLst>
              <a:ext uri="{FF2B5EF4-FFF2-40B4-BE49-F238E27FC236}">
                <a16:creationId xmlns:a16="http://schemas.microsoft.com/office/drawing/2014/main" id="{57E80A61-DC81-E646-B266-32689FE347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9567" y="1535568"/>
            <a:ext cx="7487652" cy="388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E7033B-F5FA-BC4A-BF34-A65B3BEF9AB4}"/>
              </a:ext>
            </a:extLst>
          </p:cNvPr>
          <p:cNvSpPr txBox="1"/>
          <p:nvPr/>
        </p:nvSpPr>
        <p:spPr>
          <a:xfrm>
            <a:off x="3662995" y="5749447"/>
            <a:ext cx="5380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Revisiting out cancer testing chip example</a:t>
            </a:r>
          </a:p>
        </p:txBody>
      </p:sp>
    </p:spTree>
    <p:extLst>
      <p:ext uri="{BB962C8B-B14F-4D97-AF65-F5344CB8AC3E}">
        <p14:creationId xmlns:p14="http://schemas.microsoft.com/office/powerpoint/2010/main" val="171817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6BE76198-8C6B-D048-B678-F97808932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883" y="5134642"/>
            <a:ext cx="419448" cy="376792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1DA97CE4-FA78-234C-96A4-F182C16D8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vs Simplified Solver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AEE576-5F47-504D-A199-85EA00A0C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4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DA9A937-F627-1347-8A89-BFD9E4540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50" y="1893431"/>
            <a:ext cx="10833100" cy="19939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0127D67-C963-D343-940F-31D2B860F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152" y="5017396"/>
            <a:ext cx="419448" cy="37679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20CDA05-40BA-2D42-854F-D56578BA06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2191" y="4785448"/>
            <a:ext cx="284774" cy="284774"/>
          </a:xfrm>
          <a:prstGeom prst="rect">
            <a:avLst/>
          </a:prstGeom>
        </p:spPr>
      </p:pic>
      <p:sp>
        <p:nvSpPr>
          <p:cNvPr id="17" name="Left Brace 16">
            <a:extLst>
              <a:ext uri="{FF2B5EF4-FFF2-40B4-BE49-F238E27FC236}">
                <a16:creationId xmlns:a16="http://schemas.microsoft.com/office/drawing/2014/main" id="{77C5CC9F-178F-464D-8232-E08BB663D0C3}"/>
              </a:ext>
            </a:extLst>
          </p:cNvPr>
          <p:cNvSpPr/>
          <p:nvPr/>
        </p:nvSpPr>
        <p:spPr>
          <a:xfrm rot="16200000">
            <a:off x="2232156" y="2317119"/>
            <a:ext cx="757998" cy="3545910"/>
          </a:xfrm>
          <a:prstGeom prst="leftBrace">
            <a:avLst>
              <a:gd name="adj1" fmla="val 71129"/>
              <a:gd name="adj2" fmla="val 50488"/>
            </a:avLst>
          </a:prstGeom>
          <a:ln w="476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742A0F-26B1-FE44-AFE8-A87AF2A4E62E}"/>
              </a:ext>
            </a:extLst>
          </p:cNvPr>
          <p:cNvSpPr txBox="1"/>
          <p:nvPr/>
        </p:nvSpPr>
        <p:spPr>
          <a:xfrm>
            <a:off x="1164921" y="4659682"/>
            <a:ext cx="3006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Velocity Components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B0F19BF9-37DB-EC49-AB1E-46B27A16A8DE}"/>
              </a:ext>
            </a:extLst>
          </p:cNvPr>
          <p:cNvSpPr/>
          <p:nvPr/>
        </p:nvSpPr>
        <p:spPr>
          <a:xfrm rot="16200000">
            <a:off x="5124146" y="3123587"/>
            <a:ext cx="757998" cy="1920570"/>
          </a:xfrm>
          <a:prstGeom prst="leftBrace">
            <a:avLst>
              <a:gd name="adj1" fmla="val 71129"/>
              <a:gd name="adj2" fmla="val 50488"/>
            </a:avLst>
          </a:prstGeom>
          <a:ln w="476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E0BA2B-5180-034A-8B18-3A600DF80A64}"/>
              </a:ext>
            </a:extLst>
          </p:cNvPr>
          <p:cNvSpPr txBox="1"/>
          <p:nvPr/>
        </p:nvSpPr>
        <p:spPr>
          <a:xfrm>
            <a:off x="4689009" y="4678778"/>
            <a:ext cx="162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Pressure Gradient</a:t>
            </a: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E8AEC219-F32F-CC41-AEA4-56E190E7009F}"/>
              </a:ext>
            </a:extLst>
          </p:cNvPr>
          <p:cNvSpPr/>
          <p:nvPr/>
        </p:nvSpPr>
        <p:spPr>
          <a:xfrm rot="16200000">
            <a:off x="7320980" y="3461502"/>
            <a:ext cx="459777" cy="967418"/>
          </a:xfrm>
          <a:prstGeom prst="leftBrace">
            <a:avLst>
              <a:gd name="adj1" fmla="val 71129"/>
              <a:gd name="adj2" fmla="val 50488"/>
            </a:avLst>
          </a:prstGeom>
          <a:ln w="476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765629-418D-0443-9725-725A73900B51}"/>
              </a:ext>
            </a:extLst>
          </p:cNvPr>
          <p:cNvSpPr txBox="1"/>
          <p:nvPr/>
        </p:nvSpPr>
        <p:spPr>
          <a:xfrm>
            <a:off x="6736732" y="4298934"/>
            <a:ext cx="162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Body Forces,</a:t>
            </a:r>
          </a:p>
          <a:p>
            <a:pPr algn="ctr"/>
            <a:r>
              <a:rPr lang="en-US" dirty="0"/>
              <a:t>e.g. (gravity)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96570A-C622-C140-B061-E5D385E19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4174" y="5134636"/>
            <a:ext cx="419448" cy="376792"/>
          </a:xfrm>
          <a:prstGeom prst="rect">
            <a:avLst/>
          </a:prstGeom>
        </p:spPr>
      </p:pic>
      <p:sp>
        <p:nvSpPr>
          <p:cNvPr id="25" name="Left Brace 24">
            <a:extLst>
              <a:ext uri="{FF2B5EF4-FFF2-40B4-BE49-F238E27FC236}">
                <a16:creationId xmlns:a16="http://schemas.microsoft.com/office/drawing/2014/main" id="{490447FE-56C1-9A49-88BF-0DEAF89A29EC}"/>
              </a:ext>
            </a:extLst>
          </p:cNvPr>
          <p:cNvSpPr/>
          <p:nvPr/>
        </p:nvSpPr>
        <p:spPr>
          <a:xfrm rot="16200000">
            <a:off x="9332437" y="3123581"/>
            <a:ext cx="757998" cy="1920570"/>
          </a:xfrm>
          <a:prstGeom prst="leftBrace">
            <a:avLst>
              <a:gd name="adj1" fmla="val 71129"/>
              <a:gd name="adj2" fmla="val 50488"/>
            </a:avLst>
          </a:prstGeom>
          <a:ln w="4762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FCBFFC0-D2AC-D94B-A86A-2D786598A0DB}"/>
              </a:ext>
            </a:extLst>
          </p:cNvPr>
          <p:cNvSpPr txBox="1"/>
          <p:nvPr/>
        </p:nvSpPr>
        <p:spPr>
          <a:xfrm>
            <a:off x="8897300" y="4678772"/>
            <a:ext cx="162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Viscosity Components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F3A4C44-83D7-F749-A588-637128B5EDA8}"/>
              </a:ext>
            </a:extLst>
          </p:cNvPr>
          <p:cNvSpPr txBox="1"/>
          <p:nvPr/>
        </p:nvSpPr>
        <p:spPr>
          <a:xfrm>
            <a:off x="2313367" y="5996991"/>
            <a:ext cx="7565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Components of the Navier Stokes that need to be solved for Microfluidics </a:t>
            </a:r>
          </a:p>
        </p:txBody>
      </p:sp>
    </p:spTree>
    <p:extLst>
      <p:ext uri="{BB962C8B-B14F-4D97-AF65-F5344CB8AC3E}">
        <p14:creationId xmlns:p14="http://schemas.microsoft.com/office/powerpoint/2010/main" val="3757581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B2D17-07F2-014D-8939-FAF0CF8CE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Parallelize and extend existing simulator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BD8236-1B27-2649-B01E-BD6E09356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65405D-64D7-7D4D-917A-6C6F03E55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23975"/>
            <a:ext cx="6325644" cy="283604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D5298D-D320-4743-A112-2F5480E21470}"/>
              </a:ext>
            </a:extLst>
          </p:cNvPr>
          <p:cNvSpPr/>
          <p:nvPr/>
        </p:nvSpPr>
        <p:spPr>
          <a:xfrm>
            <a:off x="1346885" y="5553730"/>
            <a:ext cx="47613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tunabrain</a:t>
            </a:r>
            <a:r>
              <a:rPr lang="en-US" dirty="0">
                <a:hlinkClick r:id="rId3"/>
              </a:rPr>
              <a:t>/incremental-fluids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8A9C348-DCC7-6247-9323-422E87E242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1085" y="1690688"/>
            <a:ext cx="3261985" cy="4902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48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99ACE-108A-C346-A7C4-77F98DCF7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Goals – Extending Simulator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27CD4-6F41-2D47-83F5-370213E0A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Build software framework to use different solvers than what is provided with this simulator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Parallelize existing solver with MPI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Build standard I/O to simulate microfluidics components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D6567-F183-6D4F-910D-B1DEA4A0C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489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5AB151-E180-0249-AEBF-A6471168E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8D6888-10F1-384F-81AA-B848F6021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0BCB8-2FC3-AE46-80E3-670C8A649403}" type="slidenum">
              <a:rPr lang="en-US" smtClean="0"/>
              <a:t>7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0528E-1F96-F04A-847F-B16B15B11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7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1400" dirty="0"/>
              <a:t>An, </a:t>
            </a:r>
            <a:r>
              <a:rPr lang="en-US" sz="1400" dirty="0" err="1"/>
              <a:t>Dami</a:t>
            </a:r>
            <a:r>
              <a:rPr lang="en-US" sz="1400" dirty="0"/>
              <a:t>, </a:t>
            </a:r>
            <a:r>
              <a:rPr lang="en-US" sz="1400" dirty="0" err="1"/>
              <a:t>Kwangmi</a:t>
            </a:r>
            <a:r>
              <a:rPr lang="en-US" sz="1400" dirty="0"/>
              <a:t> Kim, and </a:t>
            </a:r>
            <a:r>
              <a:rPr lang="en-US" sz="1400" dirty="0" err="1"/>
              <a:t>Jeongyun</a:t>
            </a:r>
            <a:r>
              <a:rPr lang="en-US" sz="1400" dirty="0"/>
              <a:t> Kim. “Microfluidic System Based High Throughput Drug Screening System for Curcumin/TRAIL Combinational Chemotherapy in Human Prostate Cancer PC3 Cells.” </a:t>
            </a:r>
            <a:r>
              <a:rPr lang="en-US" sz="1400" i="1" dirty="0"/>
              <a:t>Biomolecules &amp; Therapeutics</a:t>
            </a:r>
            <a:r>
              <a:rPr lang="en-US" sz="1400" dirty="0"/>
              <a:t> 22, no. 4 (July 2014): 355–62. doi:10.4062/biomolther.2014.078.</a:t>
            </a:r>
          </a:p>
        </p:txBody>
      </p:sp>
    </p:spTree>
    <p:extLst>
      <p:ext uri="{BB962C8B-B14F-4D97-AF65-F5344CB8AC3E}">
        <p14:creationId xmlns:p14="http://schemas.microsoft.com/office/powerpoint/2010/main" val="663570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DC - Presentation" id="{FFFA0FFC-780C-C14C-A7D5-12ADF2430CFF}" vid="{3E44518E-4C3C-D745-9267-11F5E45C17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CIDAR Minimal</Template>
  <TotalTime>6348</TotalTime>
  <Words>322</Words>
  <Application>Microsoft Macintosh PowerPoint</Application>
  <PresentationFormat>Widescreen</PresentationFormat>
  <Paragraphs>59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Simulating Fluid Flow in Microfluidic Components  </vt:lpstr>
      <vt:lpstr>Lab on a Chip Systems</vt:lpstr>
      <vt:lpstr>PowerPoint Presentation</vt:lpstr>
      <vt:lpstr>Full vs Simplified Solver </vt:lpstr>
      <vt:lpstr>Parallelize and extend existing simulator</vt:lpstr>
      <vt:lpstr>Specific Goals – Extending Simulator</vt:lpstr>
      <vt:lpstr>References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Microfluidic Physical Design Automation using Planar Embedding  </dc:title>
  <dc:creator>Radhakrishna Sanka</dc:creator>
  <cp:lastModifiedBy>Radhakrishna Sanka</cp:lastModifiedBy>
  <cp:revision>294</cp:revision>
  <dcterms:created xsi:type="dcterms:W3CDTF">2017-05-12T16:22:35Z</dcterms:created>
  <dcterms:modified xsi:type="dcterms:W3CDTF">2018-04-23T16:31:15Z</dcterms:modified>
</cp:coreProperties>
</file>

<file path=docProps/thumbnail.jpeg>
</file>